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6D-B6FC-4392-9AE6-28C0B1ABAB0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B1A1-B386-448E-983A-B2B704CA735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6D-B6FC-4392-9AE6-28C0B1ABAB0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B1A1-B386-448E-983A-B2B704CA735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6D-B6FC-4392-9AE6-28C0B1ABAB0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B1A1-B386-448E-983A-B2B704CA735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6D-B6FC-4392-9AE6-28C0B1ABAB0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B1A1-B386-448E-983A-B2B704CA735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6D-B6FC-4392-9AE6-28C0B1ABAB0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B1A1-B386-448E-983A-B2B704CA735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6D-B6FC-4392-9AE6-28C0B1ABAB0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B1A1-B386-448E-983A-B2B704CA735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6D-B6FC-4392-9AE6-28C0B1ABAB0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B1A1-B386-448E-983A-B2B704CA735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6D-B6FC-4392-9AE6-28C0B1ABAB0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B1A1-B386-448E-983A-B2B704CA735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6D-B6FC-4392-9AE6-28C0B1ABAB0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B1A1-B386-448E-983A-B2B704CA735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6D-B6FC-4392-9AE6-28C0B1ABAB0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B1A1-B386-448E-983A-B2B704CA735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6D-B6FC-4392-9AE6-28C0B1ABAB0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B1A1-B386-448E-983A-B2B704CA735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8B96D-B6FC-4392-9AE6-28C0B1ABAB0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AB1A1-B386-448E-983A-B2B704CA735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nticyclone" TargetMode="External"/><Relationship Id="rId3" Type="http://schemas.openxmlformats.org/officeDocument/2006/relationships/hyperlink" Target="https://en.wikipedia.org/wiki/Help:IPA/English" TargetMode="External"/><Relationship Id="rId7" Type="http://schemas.openxmlformats.org/officeDocument/2006/relationships/hyperlink" Target="https://en.wikipedia.org/wiki/Southern_Hemisphere" TargetMode="External"/><Relationship Id="rId2" Type="http://schemas.openxmlformats.org/officeDocument/2006/relationships/hyperlink" Target="https://en.wikipedia.org/wiki/Meteorolog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Northern_Hemisphere" TargetMode="External"/><Relationship Id="rId5" Type="http://schemas.openxmlformats.org/officeDocument/2006/relationships/hyperlink" Target="https://en.wikipedia.org/wiki/Atmospheric_pressure" TargetMode="External"/><Relationship Id="rId4" Type="http://schemas.openxmlformats.org/officeDocument/2006/relationships/hyperlink" Target="https://en.wikipedia.org/wiki/Air_mass" TargetMode="External"/><Relationship Id="rId9" Type="http://schemas.openxmlformats.org/officeDocument/2006/relationships/hyperlink" Target="https://en.wikipedia.org/wiki/Low-pressure_are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upercell" TargetMode="External"/><Relationship Id="rId3" Type="http://schemas.openxmlformats.org/officeDocument/2006/relationships/hyperlink" Target="https://en.wikipedia.org/wiki/Vortex" TargetMode="External"/><Relationship Id="rId7" Type="http://schemas.openxmlformats.org/officeDocument/2006/relationships/hyperlink" Target="https://en.wikipedia.org/wiki/Cyclone" TargetMode="External"/><Relationship Id="rId2" Type="http://schemas.openxmlformats.org/officeDocument/2006/relationships/hyperlink" Target="https://en.wikipedia.org/wiki/Mesocyclon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torm" TargetMode="External"/><Relationship Id="rId5" Type="http://schemas.openxmlformats.org/officeDocument/2006/relationships/hyperlink" Target="https://en.wikipedia.org/wiki/Convection" TargetMode="External"/><Relationship Id="rId10" Type="http://schemas.openxmlformats.org/officeDocument/2006/relationships/hyperlink" Target="https://en.wikipedia.org/wiki/Tornado" TargetMode="External"/><Relationship Id="rId4" Type="http://schemas.openxmlformats.org/officeDocument/2006/relationships/hyperlink" Target="https://en.wikipedia.org/wiki/Mesoscale_meteorology" TargetMode="External"/><Relationship Id="rId9" Type="http://schemas.openxmlformats.org/officeDocument/2006/relationships/hyperlink" Target="https://en.wikipedia.org/wiki/Hail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esocyclones" TargetMode="External"/><Relationship Id="rId3" Type="http://schemas.openxmlformats.org/officeDocument/2006/relationships/hyperlink" Target="https://en.wikipedia.org/wiki/Cyclone" TargetMode="External"/><Relationship Id="rId7" Type="http://schemas.openxmlformats.org/officeDocument/2006/relationships/hyperlink" Target="https://en.wikipedia.org/wiki/Cumuliform_cloud" TargetMode="External"/><Relationship Id="rId2" Type="http://schemas.openxmlformats.org/officeDocument/2006/relationships/hyperlink" Target="https://en.wikipedia.org/wiki/Dust_devi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Tornado" TargetMode="External"/><Relationship Id="rId5" Type="http://schemas.openxmlformats.org/officeDocument/2006/relationships/hyperlink" Target="https://en.wikipedia.org/wiki/Supercell" TargetMode="External"/><Relationship Id="rId4" Type="http://schemas.openxmlformats.org/officeDocument/2006/relationships/hyperlink" Target="https://en.wikipedia.org/wiki/Waterspou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re_whirl" TargetMode="External"/><Relationship Id="rId2" Type="http://schemas.openxmlformats.org/officeDocument/2006/relationships/hyperlink" Target="https://en.wikipedia.org/wiki/Steam_devi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Tropical_cyclone" TargetMode="External"/><Relationship Id="rId13" Type="http://schemas.openxmlformats.org/officeDocument/2006/relationships/hyperlink" Target="https://en.wikipedia.org/wiki/Pacific_Ocean" TargetMode="External"/><Relationship Id="rId3" Type="http://schemas.openxmlformats.org/officeDocument/2006/relationships/hyperlink" Target="https://en.wikipedia.org/wiki/Low-pressure_area" TargetMode="External"/><Relationship Id="rId7" Type="http://schemas.openxmlformats.org/officeDocument/2006/relationships/hyperlink" Target="https://en.wikipedia.org/wiki/Squall" TargetMode="External"/><Relationship Id="rId12" Type="http://schemas.openxmlformats.org/officeDocument/2006/relationships/hyperlink" Target="https://en.wikipedia.org/wiki/Atlantic_Ocean" TargetMode="External"/><Relationship Id="rId2" Type="http://schemas.openxmlformats.org/officeDocument/2006/relationships/hyperlink" Target="https://en.wikipedia.org/wiki/Stor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Thunderstorm" TargetMode="External"/><Relationship Id="rId11" Type="http://schemas.openxmlformats.org/officeDocument/2006/relationships/hyperlink" Target="https://en.wikipedia.org/wiki/Atlantic_hurricane" TargetMode="External"/><Relationship Id="rId5" Type="http://schemas.openxmlformats.org/officeDocument/2006/relationships/hyperlink" Target="https://en.wikipedia.org/wiki/Beaufort_scale" TargetMode="External"/><Relationship Id="rId15" Type="http://schemas.openxmlformats.org/officeDocument/2006/relationships/hyperlink" Target="https://en.wikipedia.org/wiki/Indian_Ocean" TargetMode="External"/><Relationship Id="rId10" Type="http://schemas.openxmlformats.org/officeDocument/2006/relationships/hyperlink" Target="https://en.wikipedia.org/wiki/Wikipedia:Citation_needed" TargetMode="External"/><Relationship Id="rId4" Type="http://schemas.openxmlformats.org/officeDocument/2006/relationships/hyperlink" Target="https://en.wikipedia.org/wiki/Atmospheric_circulation" TargetMode="External"/><Relationship Id="rId9" Type="http://schemas.openxmlformats.org/officeDocument/2006/relationships/hyperlink" Target="https://en.wikipedia.org/wiki/Help:IPA/English" TargetMode="External"/><Relationship Id="rId14" Type="http://schemas.openxmlformats.org/officeDocument/2006/relationships/hyperlink" Target="https://en.wikipedia.org/wiki/Typhoon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North_Indian_Ocean_tropical_cyclone" TargetMode="External"/><Relationship Id="rId13" Type="http://schemas.openxmlformats.org/officeDocument/2006/relationships/hyperlink" Target="https://en.wikipedia.org/wiki/Meteorology,_Climatology,_and_Geophysical_Agency" TargetMode="External"/><Relationship Id="rId18" Type="http://schemas.openxmlformats.org/officeDocument/2006/relationships/hyperlink" Target="https://en.wikipedia.org/wiki/MetService" TargetMode="External"/><Relationship Id="rId3" Type="http://schemas.openxmlformats.org/officeDocument/2006/relationships/hyperlink" Target="https://en.wikipedia.org/wiki/National_Hurricane_Center" TargetMode="External"/><Relationship Id="rId7" Type="http://schemas.openxmlformats.org/officeDocument/2006/relationships/hyperlink" Target="https://en.wikipedia.org/wiki/Japan_Meteorological_Agency" TargetMode="External"/><Relationship Id="rId12" Type="http://schemas.openxmlformats.org/officeDocument/2006/relationships/hyperlink" Target="https://en.wikipedia.org/wiki/Australian_region_tropical_cyclone" TargetMode="External"/><Relationship Id="rId17" Type="http://schemas.openxmlformats.org/officeDocument/2006/relationships/hyperlink" Target="https://en.wikipedia.org/wiki/Fiji_Meteorological_Service" TargetMode="External"/><Relationship Id="rId2" Type="http://schemas.openxmlformats.org/officeDocument/2006/relationships/hyperlink" Target="https://en.wikipedia.org/wiki/Atlantic_hurricane" TargetMode="External"/><Relationship Id="rId16" Type="http://schemas.openxmlformats.org/officeDocument/2006/relationships/hyperlink" Target="https://en.wikipedia.org/wiki/South_Pacific_tropical_cyclon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Typhoon" TargetMode="External"/><Relationship Id="rId11" Type="http://schemas.openxmlformats.org/officeDocument/2006/relationships/hyperlink" Target="https://en.wikipedia.org/wiki/M%C3%A9t%C3%A9o-France" TargetMode="External"/><Relationship Id="rId5" Type="http://schemas.openxmlformats.org/officeDocument/2006/relationships/hyperlink" Target="https://en.wikipedia.org/wiki/Central_Pacific_Hurricane_Center" TargetMode="External"/><Relationship Id="rId15" Type="http://schemas.openxmlformats.org/officeDocument/2006/relationships/hyperlink" Target="https://en.wikipedia.org/wiki/Bureau_of_Meteorology" TargetMode="External"/><Relationship Id="rId10" Type="http://schemas.openxmlformats.org/officeDocument/2006/relationships/hyperlink" Target="https://en.wikipedia.org/wiki/South-West_Indian_Ocean_tropical_cyclone" TargetMode="External"/><Relationship Id="rId4" Type="http://schemas.openxmlformats.org/officeDocument/2006/relationships/hyperlink" Target="https://en.wikipedia.org/wiki/Pacific_hurricane" TargetMode="External"/><Relationship Id="rId9" Type="http://schemas.openxmlformats.org/officeDocument/2006/relationships/hyperlink" Target="https://en.wikipedia.org/wiki/India_Meteorological_Department" TargetMode="External"/><Relationship Id="rId14" Type="http://schemas.openxmlformats.org/officeDocument/2006/relationships/hyperlink" Target="https://en.wikipedia.org/wiki/Tropical_cyclo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Disaster  Management</a:t>
            </a:r>
            <a:br>
              <a:rPr lang="en-US" sz="7200" dirty="0" smtClean="0">
                <a:solidFill>
                  <a:srgbClr val="C00000"/>
                </a:solidFill>
              </a:rPr>
            </a:br>
            <a:r>
              <a:rPr lang="en-US" sz="7200" dirty="0" smtClean="0">
                <a:solidFill>
                  <a:srgbClr val="C00000"/>
                </a:solidFill>
              </a:rPr>
              <a:t>(Cyclone)</a:t>
            </a:r>
            <a:br>
              <a:rPr lang="en-US" sz="7200" dirty="0" smtClean="0">
                <a:solidFill>
                  <a:srgbClr val="C00000"/>
                </a:solidFill>
              </a:rPr>
            </a:br>
            <a:r>
              <a:rPr lang="en-US" sz="7200" dirty="0" err="1" smtClean="0">
                <a:solidFill>
                  <a:srgbClr val="C00000"/>
                </a:solidFill>
              </a:rPr>
              <a:t>Sem</a:t>
            </a:r>
            <a:r>
              <a:rPr lang="en-US" sz="7200" dirty="0" smtClean="0">
                <a:solidFill>
                  <a:srgbClr val="C00000"/>
                </a:solidFill>
              </a:rPr>
              <a:t>- VI</a:t>
            </a:r>
            <a:endParaRPr lang="en-IN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 </a:t>
            </a:r>
            <a:r>
              <a:rPr lang="en-IN" dirty="0" smtClean="0">
                <a:hlinkClick r:id="rId2" tooltip="Meteorology"/>
              </a:rPr>
              <a:t>meteorology</a:t>
            </a:r>
            <a:r>
              <a:rPr lang="en-IN" dirty="0" smtClean="0"/>
              <a:t>, a </a:t>
            </a:r>
            <a:r>
              <a:rPr lang="en-IN" b="1" dirty="0" smtClean="0"/>
              <a:t>cyclone</a:t>
            </a:r>
            <a:r>
              <a:rPr lang="en-IN" dirty="0" smtClean="0"/>
              <a:t> (</a:t>
            </a:r>
            <a:r>
              <a:rPr lang="en-IN" dirty="0" smtClean="0">
                <a:hlinkClick r:id="rId3" tooltip="Help:IPA/English"/>
              </a:rPr>
              <a:t>/ˈ</a:t>
            </a:r>
            <a:r>
              <a:rPr lang="en-IN" dirty="0" err="1" smtClean="0">
                <a:hlinkClick r:id="rId3" tooltip="Help:IPA/English"/>
              </a:rPr>
              <a:t>saɪ.kloʊn</a:t>
            </a:r>
            <a:r>
              <a:rPr lang="en-IN" dirty="0" smtClean="0">
                <a:hlinkClick r:id="rId3" tooltip="Help:IPA/English"/>
              </a:rPr>
              <a:t>/</a:t>
            </a:r>
            <a:r>
              <a:rPr lang="en-IN" dirty="0" smtClean="0"/>
              <a:t>) is a large </a:t>
            </a:r>
            <a:r>
              <a:rPr lang="en-IN" dirty="0" smtClean="0">
                <a:hlinkClick r:id="rId4" tooltip="Air mass"/>
              </a:rPr>
              <a:t>air mass</a:t>
            </a:r>
            <a:r>
              <a:rPr lang="en-IN" dirty="0" smtClean="0"/>
              <a:t> that rotates around a strong </a:t>
            </a:r>
            <a:r>
              <a:rPr lang="en-IN" dirty="0" err="1" smtClean="0"/>
              <a:t>center</a:t>
            </a:r>
            <a:r>
              <a:rPr lang="en-IN" dirty="0" smtClean="0"/>
              <a:t> of low </a:t>
            </a:r>
            <a:r>
              <a:rPr lang="en-IN" dirty="0" smtClean="0">
                <a:hlinkClick r:id="rId5" tooltip="Atmospheric pressure"/>
              </a:rPr>
              <a:t>atmospheric pressure</a:t>
            </a:r>
            <a:r>
              <a:rPr lang="en-IN" dirty="0" smtClean="0"/>
              <a:t>, </a:t>
            </a:r>
            <a:r>
              <a:rPr lang="en-IN" dirty="0" err="1" smtClean="0"/>
              <a:t>counterclockwise</a:t>
            </a:r>
            <a:r>
              <a:rPr lang="en-IN" dirty="0" smtClean="0"/>
              <a:t> in the </a:t>
            </a:r>
            <a:r>
              <a:rPr lang="en-IN" dirty="0" smtClean="0">
                <a:hlinkClick r:id="rId6" tooltip="Northern Hemisphere"/>
              </a:rPr>
              <a:t>Northern Hemisphere</a:t>
            </a:r>
            <a:r>
              <a:rPr lang="en-IN" dirty="0" smtClean="0"/>
              <a:t> and clockwise in the </a:t>
            </a:r>
            <a:r>
              <a:rPr lang="en-IN" dirty="0" smtClean="0">
                <a:hlinkClick r:id="rId7" tooltip="Southern Hemisphere"/>
              </a:rPr>
              <a:t>Southern Hemisphere</a:t>
            </a:r>
            <a:r>
              <a:rPr lang="en-IN" dirty="0" smtClean="0"/>
              <a:t> as viewed from above (opposite to an </a:t>
            </a:r>
            <a:r>
              <a:rPr lang="en-IN" dirty="0" smtClean="0">
                <a:hlinkClick r:id="rId8" tooltip="Anticyclone"/>
              </a:rPr>
              <a:t>anticyclone</a:t>
            </a:r>
            <a:r>
              <a:rPr lang="en-IN" dirty="0" smtClean="0"/>
              <a:t>). Cyclones are characterized by inward-</a:t>
            </a:r>
            <a:r>
              <a:rPr lang="en-IN" dirty="0" err="1" smtClean="0"/>
              <a:t>spiraling</a:t>
            </a:r>
            <a:r>
              <a:rPr lang="en-IN" dirty="0" smtClean="0"/>
              <a:t> winds that rotate about a zone of </a:t>
            </a:r>
            <a:r>
              <a:rPr lang="en-IN" dirty="0" smtClean="0">
                <a:hlinkClick r:id="rId9" tooltip="Low-pressure area"/>
              </a:rPr>
              <a:t>low pressure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696228"/>
            <a:ext cx="5214974" cy="451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IN" b="1" dirty="0" err="1" smtClean="0"/>
              <a:t>Mesocyclone</a:t>
            </a:r>
            <a:endParaRPr lang="en-IN" b="1" dirty="0" smtClean="0"/>
          </a:p>
          <a:p>
            <a:r>
              <a:rPr lang="en-IN" dirty="0" smtClean="0"/>
              <a:t>Main article: </a:t>
            </a:r>
            <a:r>
              <a:rPr lang="en-IN" dirty="0" err="1" smtClean="0">
                <a:hlinkClick r:id="rId2" tooltip="Mesocyclone"/>
              </a:rPr>
              <a:t>Mesocyclone</a:t>
            </a:r>
            <a:endParaRPr lang="en-IN" dirty="0" smtClean="0"/>
          </a:p>
          <a:p>
            <a:r>
              <a:rPr lang="en-IN" dirty="0" smtClean="0"/>
              <a:t>A </a:t>
            </a:r>
            <a:r>
              <a:rPr lang="en-IN" b="1" dirty="0" err="1" smtClean="0"/>
              <a:t>mesocyclone</a:t>
            </a:r>
            <a:r>
              <a:rPr lang="en-IN" dirty="0" smtClean="0"/>
              <a:t> is a </a:t>
            </a:r>
            <a:r>
              <a:rPr lang="en-IN" dirty="0" smtClean="0">
                <a:hlinkClick r:id="rId3" tooltip="Vortex"/>
              </a:rPr>
              <a:t>vortex</a:t>
            </a:r>
            <a:r>
              <a:rPr lang="en-IN" dirty="0" smtClean="0"/>
              <a:t> of air, 2.0 kilometres (1.2 mi) to 10 kilometres (6.2 mi) in diameter (the </a:t>
            </a:r>
            <a:r>
              <a:rPr lang="en-IN" dirty="0" err="1" smtClean="0">
                <a:hlinkClick r:id="rId4" tooltip="Mesoscale meteorology"/>
              </a:rPr>
              <a:t>mesoscale</a:t>
            </a:r>
            <a:r>
              <a:rPr lang="en-IN" dirty="0" smtClean="0">
                <a:hlinkClick r:id="rId4" tooltip="Mesoscale meteorology"/>
              </a:rPr>
              <a:t> of meteorology</a:t>
            </a:r>
            <a:r>
              <a:rPr lang="en-IN" dirty="0" smtClean="0"/>
              <a:t>), within a </a:t>
            </a:r>
            <a:r>
              <a:rPr lang="en-IN" dirty="0" smtClean="0">
                <a:hlinkClick r:id="rId5" tooltip="Convection"/>
              </a:rPr>
              <a:t>convective</a:t>
            </a:r>
            <a:r>
              <a:rPr lang="en-IN" dirty="0" smtClean="0"/>
              <a:t> </a:t>
            </a:r>
            <a:r>
              <a:rPr lang="en-IN" dirty="0" smtClean="0">
                <a:hlinkClick r:id="rId6" tooltip="Storm"/>
              </a:rPr>
              <a:t>storm</a:t>
            </a:r>
            <a:r>
              <a:rPr lang="en-IN" dirty="0" smtClean="0"/>
              <a:t>.</a:t>
            </a:r>
            <a:r>
              <a:rPr lang="en-IN" baseline="30000" dirty="0" smtClean="0">
                <a:hlinkClick r:id="rId7"/>
              </a:rPr>
              <a:t>[60]</a:t>
            </a:r>
            <a:r>
              <a:rPr lang="en-IN" dirty="0" smtClean="0"/>
              <a:t> Air rises and rotates around a vertical axis, usually in the same direction as low-pressure systems</a:t>
            </a:r>
            <a:r>
              <a:rPr lang="en-IN" baseline="30000" dirty="0" smtClean="0">
                <a:hlinkClick r:id="rId7"/>
              </a:rPr>
              <a:t>[61]</a:t>
            </a:r>
            <a:r>
              <a:rPr lang="en-IN" dirty="0" smtClean="0"/>
              <a:t> in both northern and southern hemisphere. They are most often cyclonic, that is, associated with a localized low-pressure region within a </a:t>
            </a:r>
            <a:r>
              <a:rPr lang="en-IN" dirty="0" err="1" smtClean="0">
                <a:hlinkClick r:id="rId8" tooltip="Supercell"/>
              </a:rPr>
              <a:t>supercell</a:t>
            </a:r>
            <a:r>
              <a:rPr lang="en-IN" dirty="0" smtClean="0"/>
              <a:t>.</a:t>
            </a:r>
            <a:r>
              <a:rPr lang="en-IN" baseline="30000" dirty="0" smtClean="0">
                <a:hlinkClick r:id="rId7"/>
              </a:rPr>
              <a:t>[61]</a:t>
            </a:r>
            <a:r>
              <a:rPr lang="en-IN" baseline="30000" dirty="0" smtClean="0">
                <a:hlinkClick r:id="rId7"/>
              </a:rPr>
              <a:t>[62]</a:t>
            </a:r>
            <a:r>
              <a:rPr lang="en-IN" dirty="0" smtClean="0"/>
              <a:t> Such storms can feature strong surface winds and severe </a:t>
            </a:r>
            <a:r>
              <a:rPr lang="en-IN" dirty="0" smtClean="0">
                <a:hlinkClick r:id="rId9" tooltip="Hail"/>
              </a:rPr>
              <a:t>hail</a:t>
            </a:r>
            <a:r>
              <a:rPr lang="en-IN" dirty="0" smtClean="0"/>
              <a:t>.</a:t>
            </a:r>
            <a:r>
              <a:rPr lang="en-IN" baseline="30000" dirty="0" smtClean="0">
                <a:hlinkClick r:id="rId7"/>
              </a:rPr>
              <a:t>[61]</a:t>
            </a:r>
            <a:r>
              <a:rPr lang="en-IN" dirty="0" smtClean="0"/>
              <a:t> </a:t>
            </a:r>
            <a:r>
              <a:rPr lang="en-IN" dirty="0" err="1" smtClean="0"/>
              <a:t>Mesocyclones</a:t>
            </a:r>
            <a:r>
              <a:rPr lang="en-IN" dirty="0" smtClean="0"/>
              <a:t> often occur together with updrafts in </a:t>
            </a:r>
            <a:r>
              <a:rPr lang="en-IN" dirty="0" err="1" smtClean="0">
                <a:hlinkClick r:id="rId8" tooltip="Supercell"/>
              </a:rPr>
              <a:t>supercells</a:t>
            </a:r>
            <a:r>
              <a:rPr lang="en-IN" dirty="0" smtClean="0"/>
              <a:t>, where </a:t>
            </a:r>
            <a:r>
              <a:rPr lang="en-IN" dirty="0" smtClean="0">
                <a:hlinkClick r:id="rId10" tooltip="Tornado"/>
              </a:rPr>
              <a:t>tornadoes</a:t>
            </a:r>
            <a:r>
              <a:rPr lang="en-IN" dirty="0" smtClean="0"/>
              <a:t> may form.</a:t>
            </a:r>
            <a:r>
              <a:rPr lang="en-IN" baseline="30000" dirty="0" smtClean="0">
                <a:hlinkClick r:id="rId7"/>
              </a:rPr>
              <a:t>[61]</a:t>
            </a:r>
            <a:r>
              <a:rPr lang="en-IN" dirty="0" smtClean="0"/>
              <a:t> About 1,700 </a:t>
            </a:r>
            <a:r>
              <a:rPr lang="en-IN" dirty="0" err="1" smtClean="0"/>
              <a:t>mesocyclones</a:t>
            </a:r>
            <a:r>
              <a:rPr lang="en-IN" dirty="0" smtClean="0"/>
              <a:t> form annually across the United States, but only half produce tornadoes.</a:t>
            </a:r>
            <a:r>
              <a:rPr lang="en-IN" baseline="30000" dirty="0" smtClean="0">
                <a:hlinkClick r:id="rId7"/>
              </a:rPr>
              <a:t>[13]</a:t>
            </a:r>
            <a:r>
              <a:rPr lang="en-IN" dirty="0" smtClean="0"/>
              <a:t> </a:t>
            </a:r>
          </a:p>
          <a:p>
            <a:r>
              <a:rPr lang="en-IN" b="1" dirty="0" smtClean="0"/>
              <a:t>Tornado</a:t>
            </a:r>
          </a:p>
          <a:p>
            <a:r>
              <a:rPr lang="en-IN" dirty="0" smtClean="0"/>
              <a:t>Main article: </a:t>
            </a:r>
            <a:r>
              <a:rPr lang="en-IN" dirty="0" smtClean="0">
                <a:hlinkClick r:id="rId10" tooltip="Tornado"/>
              </a:rPr>
              <a:t>Tornado</a:t>
            </a:r>
            <a:endParaRPr lang="en-IN" dirty="0" smtClean="0"/>
          </a:p>
          <a:p>
            <a:r>
              <a:rPr lang="en-IN" dirty="0" smtClean="0"/>
              <a:t>A tornado is a violently rotating column of air that is in contact with both the surface of the earth and a cumulonimbus cloud or,</a:t>
            </a:r>
            <a:r>
              <a:rPr lang="en-IN" baseline="30000" dirty="0" smtClean="0">
                <a:hlinkClick r:id="rId7"/>
              </a:rPr>
              <a:t>[63]</a:t>
            </a:r>
            <a:r>
              <a:rPr lang="en-IN" dirty="0" smtClean="0"/>
              <a:t> in rare cases, the base of a cumulus cloud. Also referred to as twisters, a colloquial term in America, or cyclones, although the word cyclone is used in meteorology, in a wider sense, to name any closed low-pressure circulation.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b="1" dirty="0" smtClean="0"/>
              <a:t>Dust devil</a:t>
            </a:r>
          </a:p>
          <a:p>
            <a:r>
              <a:rPr lang="en-IN" dirty="0" smtClean="0"/>
              <a:t>Main article: </a:t>
            </a:r>
            <a:r>
              <a:rPr lang="en-IN" dirty="0" smtClean="0">
                <a:hlinkClick r:id="rId2" tooltip="Dust devil"/>
              </a:rPr>
              <a:t>Dust devil</a:t>
            </a:r>
            <a:endParaRPr lang="en-IN" dirty="0" smtClean="0"/>
          </a:p>
          <a:p>
            <a:r>
              <a:rPr lang="en-IN" dirty="0" smtClean="0"/>
              <a:t>A </a:t>
            </a:r>
            <a:r>
              <a:rPr lang="en-IN" dirty="0" smtClean="0">
                <a:hlinkClick r:id="rId2" tooltip="Dust devil"/>
              </a:rPr>
              <a:t>dust devil</a:t>
            </a:r>
            <a:r>
              <a:rPr lang="en-IN" dirty="0" smtClean="0"/>
              <a:t> is a strong, well-formed, and relatively long-lived whirlwind,</a:t>
            </a:r>
            <a:r>
              <a:rPr lang="en-IN" baseline="30000" dirty="0" smtClean="0">
                <a:hlinkClick r:id="rId3"/>
              </a:rPr>
              <a:t>[64]</a:t>
            </a:r>
            <a:r>
              <a:rPr lang="en-IN" dirty="0" smtClean="0"/>
              <a:t> ranging from small (half a metre wide and a few metres tall) to large (more than 10 metres wide and more than 1000 metres tall).</a:t>
            </a:r>
            <a:r>
              <a:rPr lang="en-IN" baseline="30000" dirty="0" smtClean="0">
                <a:hlinkClick r:id="rId3"/>
              </a:rPr>
              <a:t>[64]</a:t>
            </a:r>
            <a:r>
              <a:rPr lang="en-IN" dirty="0" smtClean="0"/>
              <a:t> The primary vertical motion is upward.</a:t>
            </a:r>
            <a:r>
              <a:rPr lang="en-IN" baseline="30000" dirty="0" smtClean="0">
                <a:hlinkClick r:id="rId3"/>
              </a:rPr>
              <a:t>[64]</a:t>
            </a:r>
            <a:r>
              <a:rPr lang="en-IN" dirty="0" smtClean="0"/>
              <a:t> Dust devils are usually harmless, but can on rare occasions grow large enough to pose a threat to both people and property.</a:t>
            </a:r>
            <a:r>
              <a:rPr lang="en-IN" baseline="30000" dirty="0" smtClean="0">
                <a:hlinkClick r:id="rId3"/>
              </a:rPr>
              <a:t>[64]</a:t>
            </a:r>
            <a:r>
              <a:rPr lang="en-IN" dirty="0" smtClean="0"/>
              <a:t> </a:t>
            </a:r>
          </a:p>
          <a:p>
            <a:r>
              <a:rPr lang="en-IN" b="1" dirty="0" smtClean="0"/>
              <a:t>Waterspout</a:t>
            </a:r>
          </a:p>
          <a:p>
            <a:r>
              <a:rPr lang="en-IN" dirty="0" smtClean="0"/>
              <a:t>Main article: </a:t>
            </a:r>
            <a:r>
              <a:rPr lang="en-IN" dirty="0" smtClean="0">
                <a:hlinkClick r:id="rId4" tooltip="Waterspout"/>
              </a:rPr>
              <a:t>Waterspout</a:t>
            </a:r>
            <a:endParaRPr lang="en-IN" dirty="0" smtClean="0"/>
          </a:p>
          <a:p>
            <a:r>
              <a:rPr lang="en-IN" dirty="0" smtClean="0"/>
              <a:t>A waterspout is a columnar vortex forming over water that is, in its most common form, a non-</a:t>
            </a:r>
            <a:r>
              <a:rPr lang="en-IN" dirty="0" err="1" smtClean="0">
                <a:hlinkClick r:id="rId5" tooltip="Supercell"/>
              </a:rPr>
              <a:t>supercell</a:t>
            </a:r>
            <a:r>
              <a:rPr lang="en-IN" dirty="0" smtClean="0"/>
              <a:t> </a:t>
            </a:r>
            <a:r>
              <a:rPr lang="en-IN" dirty="0" smtClean="0">
                <a:hlinkClick r:id="rId6" tooltip="Tornado"/>
              </a:rPr>
              <a:t>tornado</a:t>
            </a:r>
            <a:r>
              <a:rPr lang="en-IN" dirty="0" smtClean="0"/>
              <a:t> over water that is connected to a </a:t>
            </a:r>
            <a:r>
              <a:rPr lang="en-IN" dirty="0" smtClean="0">
                <a:hlinkClick r:id="rId7" tooltip="Cumuliform cloud"/>
              </a:rPr>
              <a:t>cumuliform cloud</a:t>
            </a:r>
            <a:r>
              <a:rPr lang="en-IN" dirty="0" smtClean="0"/>
              <a:t>. While it is often weaker than most of its land counterparts, stronger versions spawned by </a:t>
            </a:r>
            <a:r>
              <a:rPr lang="en-IN" dirty="0" err="1" smtClean="0">
                <a:hlinkClick r:id="rId8" tooltip="Mesocyclones"/>
              </a:rPr>
              <a:t>mesocyclones</a:t>
            </a:r>
            <a:r>
              <a:rPr lang="en-IN" dirty="0" smtClean="0"/>
              <a:t> do occur. 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b="1" dirty="0" smtClean="0"/>
              <a:t>Steam devil</a:t>
            </a:r>
          </a:p>
          <a:p>
            <a:r>
              <a:rPr lang="en-IN" dirty="0" smtClean="0"/>
              <a:t>Main article: </a:t>
            </a:r>
            <a:r>
              <a:rPr lang="en-IN" dirty="0" smtClean="0">
                <a:hlinkClick r:id="rId2" tooltip="Steam devil"/>
              </a:rPr>
              <a:t>Steam devil</a:t>
            </a:r>
            <a:endParaRPr lang="en-IN" dirty="0" smtClean="0"/>
          </a:p>
          <a:p>
            <a:r>
              <a:rPr lang="en-IN" dirty="0" smtClean="0"/>
              <a:t>A gentle vortex over calm water or wet land made visible by rising water vapour. </a:t>
            </a:r>
          </a:p>
          <a:p>
            <a:r>
              <a:rPr lang="en-IN" b="1" dirty="0" smtClean="0"/>
              <a:t>Fire whirl</a:t>
            </a:r>
          </a:p>
          <a:p>
            <a:r>
              <a:rPr lang="en-IN" dirty="0" smtClean="0"/>
              <a:t>Main article: </a:t>
            </a:r>
            <a:r>
              <a:rPr lang="en-IN" dirty="0" smtClean="0">
                <a:hlinkClick r:id="rId3" tooltip="Fire whirl"/>
              </a:rPr>
              <a:t>Fire whirl</a:t>
            </a:r>
            <a:endParaRPr lang="en-IN" dirty="0" smtClean="0"/>
          </a:p>
          <a:p>
            <a:r>
              <a:rPr lang="en-IN" dirty="0" smtClean="0"/>
              <a:t>A fire whirl – also colloquially known as a fire devil, fire tornado, </a:t>
            </a:r>
            <a:r>
              <a:rPr lang="en-IN" dirty="0" err="1" smtClean="0"/>
              <a:t>firenado</a:t>
            </a:r>
            <a:r>
              <a:rPr lang="en-IN" dirty="0" smtClean="0"/>
              <a:t>, or fire twister – is a whirlwind induced by a fire and often made up of flame or ash.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A </a:t>
            </a:r>
            <a:r>
              <a:rPr lang="en-IN" b="1" dirty="0" smtClean="0"/>
              <a:t>tropical cyclone</a:t>
            </a:r>
            <a:r>
              <a:rPr lang="en-IN" dirty="0" smtClean="0"/>
              <a:t> is a rapidly rotating </a:t>
            </a:r>
            <a:r>
              <a:rPr lang="en-IN" dirty="0" smtClean="0">
                <a:hlinkClick r:id="rId2" tooltip="Storm"/>
              </a:rPr>
              <a:t>storm system</a:t>
            </a:r>
            <a:r>
              <a:rPr lang="en-IN" dirty="0" smtClean="0"/>
              <a:t> characterized by a </a:t>
            </a:r>
            <a:r>
              <a:rPr lang="en-IN" dirty="0" smtClean="0">
                <a:hlinkClick r:id="rId3" tooltip="Low-pressure area"/>
              </a:rPr>
              <a:t>low-pressure</a:t>
            </a:r>
            <a:r>
              <a:rPr lang="en-IN" dirty="0" smtClean="0"/>
              <a:t> </a:t>
            </a:r>
            <a:r>
              <a:rPr lang="en-IN" dirty="0" err="1" smtClean="0"/>
              <a:t>center</a:t>
            </a:r>
            <a:r>
              <a:rPr lang="en-IN" dirty="0" smtClean="0"/>
              <a:t>, a closed low-level </a:t>
            </a:r>
            <a:r>
              <a:rPr lang="en-IN" dirty="0" smtClean="0">
                <a:hlinkClick r:id="rId4" tooltip="Atmospheric circulation"/>
              </a:rPr>
              <a:t>atmospheric circulation</a:t>
            </a:r>
            <a:r>
              <a:rPr lang="en-IN" dirty="0" smtClean="0"/>
              <a:t>, </a:t>
            </a:r>
            <a:r>
              <a:rPr lang="en-IN" dirty="0" smtClean="0">
                <a:hlinkClick r:id="rId5" tooltip="Beaufort scale"/>
              </a:rPr>
              <a:t>strong winds</a:t>
            </a:r>
            <a:r>
              <a:rPr lang="en-IN" dirty="0" smtClean="0"/>
              <a:t>, and a spiral arrangement of </a:t>
            </a:r>
            <a:r>
              <a:rPr lang="en-IN" dirty="0" smtClean="0">
                <a:hlinkClick r:id="rId6" tooltip="Thunderstorm"/>
              </a:rPr>
              <a:t>thunderstorms</a:t>
            </a:r>
            <a:r>
              <a:rPr lang="en-IN" dirty="0" smtClean="0"/>
              <a:t> that produce heavy rain and </a:t>
            </a:r>
            <a:r>
              <a:rPr lang="en-IN" dirty="0" smtClean="0">
                <a:hlinkClick r:id="rId7" tooltip="Squall"/>
              </a:rPr>
              <a:t>squalls</a:t>
            </a:r>
            <a:r>
              <a:rPr lang="en-IN" dirty="0" smtClean="0"/>
              <a:t>. Depending on its location and strength, a tropical cyclone is referred to by </a:t>
            </a:r>
            <a:r>
              <a:rPr lang="en-IN" dirty="0" smtClean="0">
                <a:hlinkClick r:id="rId8"/>
              </a:rPr>
              <a:t>different names</a:t>
            </a:r>
            <a:r>
              <a:rPr lang="en-IN" dirty="0" smtClean="0"/>
              <a:t>, including </a:t>
            </a:r>
            <a:r>
              <a:rPr lang="en-IN" b="1" dirty="0" smtClean="0"/>
              <a:t>hurricane</a:t>
            </a:r>
            <a:r>
              <a:rPr lang="en-IN" dirty="0" smtClean="0"/>
              <a:t> (</a:t>
            </a:r>
            <a:r>
              <a:rPr lang="en-IN" dirty="0" smtClean="0">
                <a:hlinkClick r:id="rId9" tooltip="Help:IPA/English"/>
              </a:rPr>
              <a:t>/ˈ</a:t>
            </a:r>
            <a:r>
              <a:rPr lang="en-IN" dirty="0" err="1" smtClean="0">
                <a:hlinkClick r:id="rId9" tooltip="Help:IPA/English"/>
              </a:rPr>
              <a:t>hʌrɪkən</a:t>
            </a:r>
            <a:r>
              <a:rPr lang="en-IN" dirty="0" smtClean="0">
                <a:hlinkClick r:id="rId9" tooltip="Help:IPA/English"/>
              </a:rPr>
              <a:t>, -</a:t>
            </a:r>
            <a:r>
              <a:rPr lang="en-IN" dirty="0" err="1" smtClean="0">
                <a:hlinkClick r:id="rId9" tooltip="Help:IPA/English"/>
              </a:rPr>
              <a:t>keɪn</a:t>
            </a:r>
            <a:r>
              <a:rPr lang="en-IN" dirty="0" smtClean="0">
                <a:hlinkClick r:id="rId9" tooltip="Help:IPA/English"/>
              </a:rPr>
              <a:t>/</a:t>
            </a:r>
            <a:r>
              <a:rPr lang="en-IN" dirty="0" smtClean="0"/>
              <a:t>), </a:t>
            </a:r>
            <a:r>
              <a:rPr lang="en-IN" b="1" dirty="0" smtClean="0"/>
              <a:t>typhoon</a:t>
            </a:r>
            <a:r>
              <a:rPr lang="en-IN" dirty="0" smtClean="0"/>
              <a:t> (</a:t>
            </a:r>
            <a:r>
              <a:rPr lang="en-IN" dirty="0" smtClean="0">
                <a:hlinkClick r:id="rId9" tooltip="Help:IPA/English"/>
              </a:rPr>
              <a:t>/</a:t>
            </a:r>
            <a:r>
              <a:rPr lang="en-IN" dirty="0" err="1" smtClean="0">
                <a:hlinkClick r:id="rId9" tooltip="Help:IPA/English"/>
              </a:rPr>
              <a:t>taɪˈfuːn</a:t>
            </a:r>
            <a:r>
              <a:rPr lang="en-IN" dirty="0" smtClean="0">
                <a:hlinkClick r:id="rId9" tooltip="Help:IPA/English"/>
              </a:rPr>
              <a:t>/</a:t>
            </a:r>
            <a:r>
              <a:rPr lang="en-IN" dirty="0" smtClean="0"/>
              <a:t>), </a:t>
            </a:r>
            <a:r>
              <a:rPr lang="en-IN" b="1" dirty="0" smtClean="0"/>
              <a:t>tropical storm</a:t>
            </a:r>
            <a:r>
              <a:rPr lang="en-IN" dirty="0" smtClean="0"/>
              <a:t>, </a:t>
            </a:r>
            <a:r>
              <a:rPr lang="en-IN" b="1" dirty="0" smtClean="0"/>
              <a:t>cyclonic storm</a:t>
            </a:r>
            <a:r>
              <a:rPr lang="en-IN" dirty="0" smtClean="0"/>
              <a:t>, </a:t>
            </a:r>
            <a:r>
              <a:rPr lang="en-IN" b="1" dirty="0" smtClean="0"/>
              <a:t>tropical depression</a:t>
            </a:r>
            <a:r>
              <a:rPr lang="en-IN" dirty="0" smtClean="0"/>
              <a:t>, or simply </a:t>
            </a:r>
            <a:r>
              <a:rPr lang="en-IN" b="1" dirty="0" smtClean="0"/>
              <a:t>cyclone</a:t>
            </a:r>
            <a:r>
              <a:rPr lang="en-IN" dirty="0" smtClean="0"/>
              <a:t>.</a:t>
            </a:r>
            <a:r>
              <a:rPr lang="en-IN" baseline="30000" dirty="0" smtClean="0"/>
              <a:t>[</a:t>
            </a:r>
            <a:r>
              <a:rPr lang="en-IN" i="1" baseline="30000" dirty="0" smtClean="0">
                <a:hlinkClick r:id="rId10" tooltip="Wikipedia:Citation needed"/>
              </a:rPr>
              <a:t>citation needed</a:t>
            </a:r>
            <a:r>
              <a:rPr lang="en-IN" baseline="30000" dirty="0" smtClean="0"/>
              <a:t>]</a:t>
            </a:r>
            <a:r>
              <a:rPr lang="en-IN" dirty="0" smtClean="0"/>
              <a:t> A </a:t>
            </a:r>
            <a:r>
              <a:rPr lang="en-IN" dirty="0" smtClean="0">
                <a:hlinkClick r:id="rId11" tooltip="Atlantic hurricane"/>
              </a:rPr>
              <a:t>hurricane</a:t>
            </a:r>
            <a:r>
              <a:rPr lang="en-IN" dirty="0" smtClean="0"/>
              <a:t> is a strong tropical cyclone that occurs in the </a:t>
            </a:r>
            <a:r>
              <a:rPr lang="en-IN" dirty="0" smtClean="0">
                <a:hlinkClick r:id="rId12" tooltip="Atlantic Ocean"/>
              </a:rPr>
              <a:t>Atlantic Ocean</a:t>
            </a:r>
            <a:r>
              <a:rPr lang="en-IN" dirty="0" smtClean="0"/>
              <a:t> or </a:t>
            </a:r>
            <a:r>
              <a:rPr lang="en-IN" dirty="0" err="1" smtClean="0"/>
              <a:t>northeastern</a:t>
            </a:r>
            <a:r>
              <a:rPr lang="en-IN" dirty="0" smtClean="0"/>
              <a:t> </a:t>
            </a:r>
            <a:r>
              <a:rPr lang="en-IN" dirty="0" smtClean="0">
                <a:hlinkClick r:id="rId13" tooltip="Pacific Ocean"/>
              </a:rPr>
              <a:t>Pacific Ocean</a:t>
            </a:r>
            <a:r>
              <a:rPr lang="en-IN" dirty="0" smtClean="0"/>
              <a:t>, and a </a:t>
            </a:r>
            <a:r>
              <a:rPr lang="en-IN" dirty="0" smtClean="0">
                <a:hlinkClick r:id="rId14" tooltip="Typhoon"/>
              </a:rPr>
              <a:t>typhoon</a:t>
            </a:r>
            <a:r>
              <a:rPr lang="en-IN" dirty="0" smtClean="0"/>
              <a:t> occurs in the </a:t>
            </a:r>
            <a:r>
              <a:rPr lang="en-IN" dirty="0" err="1" smtClean="0"/>
              <a:t>northwestern</a:t>
            </a:r>
            <a:r>
              <a:rPr lang="en-IN" dirty="0" smtClean="0"/>
              <a:t> Pacific Ocean. In the </a:t>
            </a:r>
            <a:r>
              <a:rPr lang="en-IN" dirty="0" smtClean="0">
                <a:hlinkClick r:id="rId15" tooltip="Indian Ocean"/>
              </a:rPr>
              <a:t>Indian Ocean</a:t>
            </a:r>
            <a:r>
              <a:rPr lang="en-IN" dirty="0" smtClean="0"/>
              <a:t>, South Pacific, or (rarely) South Atlantic, comparable storms are referred to simply as "tropical cyclones", and such storms in the Indian Ocean can also be called "severe cyclonic storms". 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Tropical cyclone basins and official warning </a:t>
            </a:r>
            <a:r>
              <a:rPr lang="en-IN" dirty="0" err="1" smtClean="0"/>
              <a:t>centers</a:t>
            </a:r>
            <a:r>
              <a:rPr lang="en-IN" dirty="0" smtClean="0"/>
              <a:t> Basin Warning </a:t>
            </a:r>
            <a:r>
              <a:rPr lang="en-IN" dirty="0" err="1" smtClean="0"/>
              <a:t>center</a:t>
            </a:r>
            <a:r>
              <a:rPr lang="en-IN" dirty="0" smtClean="0"/>
              <a:t> Area of responsibility Notes </a:t>
            </a:r>
            <a:r>
              <a:rPr lang="en-IN" b="1" dirty="0" smtClean="0"/>
              <a:t>Northern Hemisphere</a:t>
            </a:r>
            <a:r>
              <a:rPr lang="en-IN" dirty="0" smtClean="0"/>
              <a:t> </a:t>
            </a:r>
            <a:r>
              <a:rPr lang="en-IN" dirty="0" smtClean="0">
                <a:hlinkClick r:id="rId2" tooltip="Atlantic hurricane"/>
              </a:rPr>
              <a:t>North Atlantic</a:t>
            </a:r>
            <a:r>
              <a:rPr lang="en-IN" dirty="0" smtClean="0"/>
              <a:t> United States </a:t>
            </a:r>
            <a:r>
              <a:rPr lang="en-IN" dirty="0" smtClean="0">
                <a:hlinkClick r:id="rId3" tooltip="National Hurricane Center"/>
              </a:rPr>
              <a:t>National Hurricane </a:t>
            </a:r>
            <a:r>
              <a:rPr lang="en-IN" dirty="0" err="1" smtClean="0">
                <a:hlinkClick r:id="rId3" tooltip="National Hurricane Center"/>
              </a:rPr>
              <a:t>Center</a:t>
            </a:r>
            <a:r>
              <a:rPr lang="en-IN" dirty="0" smtClean="0"/>
              <a:t> Equator northward, African Coast – 140°W  </a:t>
            </a:r>
            <a:r>
              <a:rPr lang="en-IN" dirty="0" smtClean="0">
                <a:hlinkClick r:id="rId4" tooltip="Pacific hurricane"/>
              </a:rPr>
              <a:t>Eastern Pacific</a:t>
            </a:r>
            <a:r>
              <a:rPr lang="en-IN" dirty="0" smtClean="0"/>
              <a:t> United States </a:t>
            </a:r>
            <a:r>
              <a:rPr lang="en-IN" dirty="0" smtClean="0">
                <a:hlinkClick r:id="rId5" tooltip="Central Pacific Hurricane Center"/>
              </a:rPr>
              <a:t>Central Pacific Hurricane </a:t>
            </a:r>
            <a:r>
              <a:rPr lang="en-IN" dirty="0" err="1" smtClean="0">
                <a:hlinkClick r:id="rId5" tooltip="Central Pacific Hurricane Center"/>
              </a:rPr>
              <a:t>Center</a:t>
            </a:r>
            <a:r>
              <a:rPr lang="en-IN" dirty="0" smtClean="0"/>
              <a:t> Equator northward, 140–180°W </a:t>
            </a:r>
            <a:r>
              <a:rPr lang="en-IN" dirty="0" smtClean="0">
                <a:hlinkClick r:id="rId6" tooltip="Typhoon"/>
              </a:rPr>
              <a:t>Western Pacific</a:t>
            </a:r>
            <a:r>
              <a:rPr lang="en-IN" dirty="0" smtClean="0"/>
              <a:t> </a:t>
            </a:r>
            <a:r>
              <a:rPr lang="en-IN" dirty="0" smtClean="0">
                <a:hlinkClick r:id="rId7" tooltip="Japan Meteorological Agency"/>
              </a:rPr>
              <a:t>Japan Meteorological Agency</a:t>
            </a:r>
            <a:r>
              <a:rPr lang="en-IN" dirty="0" smtClean="0"/>
              <a:t> Equator – 60°N, 180–100°E  </a:t>
            </a:r>
            <a:r>
              <a:rPr lang="en-IN" dirty="0" smtClean="0">
                <a:hlinkClick r:id="rId8" tooltip="North Indian Ocean tropical cyclone"/>
              </a:rPr>
              <a:t>North Indian Ocean</a:t>
            </a:r>
            <a:r>
              <a:rPr lang="en-IN" dirty="0" smtClean="0"/>
              <a:t> </a:t>
            </a:r>
            <a:r>
              <a:rPr lang="en-IN" dirty="0" smtClean="0">
                <a:hlinkClick r:id="rId9" tooltip="India Meteorological Department"/>
              </a:rPr>
              <a:t>India Meteorological Department</a:t>
            </a:r>
            <a:r>
              <a:rPr lang="en-IN" dirty="0" smtClean="0"/>
              <a:t> Equator northwards, 100–40°E </a:t>
            </a:r>
            <a:r>
              <a:rPr lang="en-IN" b="1" dirty="0" smtClean="0"/>
              <a:t>Southern Hemisphere</a:t>
            </a:r>
            <a:r>
              <a:rPr lang="en-IN" dirty="0" smtClean="0"/>
              <a:t> </a:t>
            </a:r>
            <a:r>
              <a:rPr lang="en-IN" dirty="0" smtClean="0">
                <a:hlinkClick r:id="rId10" tooltip="South-West Indian Ocean tropical cyclone"/>
              </a:rPr>
              <a:t>South-West</a:t>
            </a:r>
            <a:br>
              <a:rPr lang="en-IN" dirty="0" smtClean="0">
                <a:hlinkClick r:id="rId10" tooltip="South-West Indian Ocean tropical cyclone"/>
              </a:rPr>
            </a:br>
            <a:r>
              <a:rPr lang="en-IN" dirty="0" smtClean="0">
                <a:hlinkClick r:id="rId10" tooltip="South-West Indian Ocean tropical cyclone"/>
              </a:rPr>
              <a:t>Indian Ocean</a:t>
            </a:r>
            <a:r>
              <a:rPr lang="en-IN" dirty="0" smtClean="0"/>
              <a:t> </a:t>
            </a:r>
            <a:r>
              <a:rPr lang="en-IN" dirty="0" err="1" smtClean="0">
                <a:hlinkClick r:id="rId11" tooltip="Météo-France"/>
              </a:rPr>
              <a:t>Météo</a:t>
            </a:r>
            <a:r>
              <a:rPr lang="en-IN" dirty="0" smtClean="0">
                <a:hlinkClick r:id="rId11" tooltip="Météo-France"/>
              </a:rPr>
              <a:t>-France</a:t>
            </a:r>
            <a:r>
              <a:rPr lang="en-IN" dirty="0" smtClean="0"/>
              <a:t> Reunion Equator – 40°S, African Coast – 90°E  </a:t>
            </a:r>
            <a:r>
              <a:rPr lang="en-IN" dirty="0" smtClean="0">
                <a:hlinkClick r:id="rId12" tooltip="Australian region tropical cyclone"/>
              </a:rPr>
              <a:t>Australian region</a:t>
            </a:r>
            <a:r>
              <a:rPr lang="en-IN" dirty="0" smtClean="0"/>
              <a:t> Indonesian </a:t>
            </a:r>
            <a:r>
              <a:rPr lang="en-IN" dirty="0" smtClean="0">
                <a:hlinkClick r:id="rId13" tooltip="Meteorology, Climatology, and Geophysical Agency"/>
              </a:rPr>
              <a:t>Meteorology, Climatology,</a:t>
            </a:r>
            <a:br>
              <a:rPr lang="en-IN" dirty="0" smtClean="0">
                <a:hlinkClick r:id="rId13" tooltip="Meteorology, Climatology, and Geophysical Agency"/>
              </a:rPr>
            </a:br>
            <a:r>
              <a:rPr lang="en-IN" dirty="0" smtClean="0">
                <a:hlinkClick r:id="rId13" tooltip="Meteorology, Climatology, and Geophysical Agency"/>
              </a:rPr>
              <a:t>and Geophysical Agency</a:t>
            </a:r>
            <a:r>
              <a:rPr lang="en-IN" dirty="0" smtClean="0"/>
              <a:t> (BMKG) Equator – 10°S, 90–141°E </a:t>
            </a:r>
            <a:r>
              <a:rPr lang="en-IN" baseline="30000" dirty="0" smtClean="0">
                <a:hlinkClick r:id="rId14"/>
              </a:rPr>
              <a:t>]</a:t>
            </a:r>
            <a:r>
              <a:rPr lang="en-IN" dirty="0" smtClean="0"/>
              <a:t> Papua New Guinea National Weather Service Equator – 10°S, 141–160°E Australian </a:t>
            </a:r>
            <a:r>
              <a:rPr lang="en-IN" dirty="0" smtClean="0">
                <a:hlinkClick r:id="rId15" tooltip="Bureau of Meteorology"/>
              </a:rPr>
              <a:t>Bureau of Meteorology</a:t>
            </a:r>
            <a:r>
              <a:rPr lang="en-IN" dirty="0" smtClean="0"/>
              <a:t> 10–40°S, 90–160°E s</a:t>
            </a:r>
            <a:r>
              <a:rPr lang="en-IN" dirty="0" smtClean="0">
                <a:hlinkClick r:id="rId16" tooltip="South Pacific tropical cyclone"/>
              </a:rPr>
              <a:t>outhern Pacific</a:t>
            </a:r>
            <a:r>
              <a:rPr lang="en-IN" dirty="0" smtClean="0"/>
              <a:t> </a:t>
            </a:r>
            <a:r>
              <a:rPr lang="en-IN" dirty="0" smtClean="0">
                <a:hlinkClick r:id="rId17" tooltip="Fiji Meteorological Service"/>
              </a:rPr>
              <a:t>Fiji Meteorological Service</a:t>
            </a:r>
            <a:r>
              <a:rPr lang="en-IN" dirty="0" smtClean="0"/>
              <a:t> Equator – 25°S, 160°E – 120°W  </a:t>
            </a:r>
            <a:r>
              <a:rPr lang="en-IN" dirty="0" smtClean="0">
                <a:hlinkClick r:id="rId18" tooltip="MetService"/>
              </a:rPr>
              <a:t>Meteorological Service of New Zealand</a:t>
            </a:r>
            <a:r>
              <a:rPr lang="en-IN" dirty="0" smtClean="0"/>
              <a:t> 25–40°S, 160°E – 120°W 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474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Disaster  Management (Cyclone) Sem- VI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Arijit</dc:creator>
  <cp:lastModifiedBy>Arijit</cp:lastModifiedBy>
  <cp:revision>3</cp:revision>
  <dcterms:created xsi:type="dcterms:W3CDTF">2022-12-18T15:18:17Z</dcterms:created>
  <dcterms:modified xsi:type="dcterms:W3CDTF">2022-12-18T15:43:54Z</dcterms:modified>
</cp:coreProperties>
</file>